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9" r:id="rId3"/>
  </p:sldMasterIdLst>
  <p:notesMasterIdLst>
    <p:notesMasterId r:id="rId10"/>
  </p:notesMasterIdLst>
  <p:sldIdLst>
    <p:sldId id="414" r:id="rId4"/>
    <p:sldId id="391" r:id="rId5"/>
    <p:sldId id="377" r:id="rId6"/>
    <p:sldId id="410" r:id="rId7"/>
    <p:sldId id="411" r:id="rId8"/>
    <p:sldId id="408" r:id="rId9"/>
  </p:sldIdLst>
  <p:sldSz cx="12188825" cy="6858000"/>
  <p:notesSz cx="6858000" cy="9144000"/>
  <p:defaultTextStyle>
    <a:defPPr>
      <a:defRPr lang="zh-CN"/>
    </a:defPPr>
    <a:lvl1pPr marL="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53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齐云霞" initials="齐" lastIdx="0" clrIdx="0"/>
  <p:cmAuthor id="2" name="cq" initials="c" lastIdx="3" clrIdx="0"/>
  <p:cmAuthor id="3" name="齐云霞  你好" initials="齐" lastIdx="1" clrIdx="1"/>
  <p:cmAuthor id="4" name="999宝藏网" initials="9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2950" autoAdjust="0"/>
  </p:normalViewPr>
  <p:slideViewPr>
    <p:cSldViewPr snapToGrid="0" snapToObjects="1">
      <p:cViewPr>
        <p:scale>
          <a:sx n="70" d="100"/>
          <a:sy n="70" d="100"/>
        </p:scale>
        <p:origin x="-1308" y="-372"/>
      </p:cViewPr>
      <p:guideLst>
        <p:guide orient="horz" pos="2172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735B2-6BBF-4D29-88D3-2A4DAEA42B3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1838E-9396-4768-8150-4518C0917B9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image" Target="../media/image1.jpeg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8.xml"/><Relationship Id="rId3" Type="http://schemas.openxmlformats.org/officeDocument/2006/relationships/image" Target="../media/image2.png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image" Target="../media/image3.png"/><Relationship Id="rId6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tags" Target="../tags/tag10.xml"/><Relationship Id="rId3" Type="http://schemas.openxmlformats.org/officeDocument/2006/relationships/image" Target="../media/image4.png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15.xml"/><Relationship Id="rId3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17.xml"/><Relationship Id="rId3" Type="http://schemas.openxmlformats.org/officeDocument/2006/relationships/image" Target="../media/image2.png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image" Target="../media/image2.png"/><Relationship Id="rId4" Type="http://schemas.openxmlformats.org/officeDocument/2006/relationships/tags" Target="../tags/tag19.xml"/><Relationship Id="rId3" Type="http://schemas.openxmlformats.org/officeDocument/2006/relationships/image" Target="../media/image5.png"/><Relationship Id="rId2" Type="http://schemas.openxmlformats.org/officeDocument/2006/relationships/tags" Target="../tags/tag18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1.xml"/><Relationship Id="rId3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3.xml"/><Relationship Id="rId3" Type="http://schemas.openxmlformats.org/officeDocument/2006/relationships/image" Target="../media/image2.png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5.xml"/><Relationship Id="rId3" Type="http://schemas.openxmlformats.org/officeDocument/2006/relationships/image" Target="../media/image2.png"/><Relationship Id="rId2" Type="http://schemas.openxmlformats.org/officeDocument/2006/relationships/tags" Target="../tags/tag2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image" Target="../media/image1.jpeg"/><Relationship Id="rId2" Type="http://schemas.openxmlformats.org/officeDocument/2006/relationships/tags" Target="../tags/tag26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image" Target="../media/image3.png"/><Relationship Id="rId4" Type="http://schemas.openxmlformats.org/officeDocument/2006/relationships/tags" Target="../tags/tag30.xml"/><Relationship Id="rId3" Type="http://schemas.openxmlformats.org/officeDocument/2006/relationships/image" Target="../media/image2.png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3.png"/><Relationship Id="rId5" Type="http://schemas.openxmlformats.org/officeDocument/2006/relationships/tags" Target="../tags/tag37.xml"/><Relationship Id="rId4" Type="http://schemas.openxmlformats.org/officeDocument/2006/relationships/image" Target="../media/image2.png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image" Target="../media/image3.png"/><Relationship Id="rId5" Type="http://schemas.openxmlformats.org/officeDocument/2006/relationships/tags" Target="../tags/tag45.xml"/><Relationship Id="rId4" Type="http://schemas.openxmlformats.org/officeDocument/2006/relationships/image" Target="../media/image2.png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image" Target="../media/image3.png"/><Relationship Id="rId5" Type="http://schemas.openxmlformats.org/officeDocument/2006/relationships/tags" Target="../tags/tag54.xml"/><Relationship Id="rId4" Type="http://schemas.openxmlformats.org/officeDocument/2006/relationships/image" Target="../media/image2.png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image" Target="../media/image3.png"/><Relationship Id="rId5" Type="http://schemas.openxmlformats.org/officeDocument/2006/relationships/tags" Target="../tags/tag63.xml"/><Relationship Id="rId4" Type="http://schemas.openxmlformats.org/officeDocument/2006/relationships/image" Target="../media/image2.png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2" Type="http://schemas.openxmlformats.org/officeDocument/2006/relationships/tags" Target="../tags/tag69.xml"/><Relationship Id="rId11" Type="http://schemas.openxmlformats.org/officeDocument/2006/relationships/tags" Target="../tags/tag68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75.xml"/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image" Target="../media/image3.png"/><Relationship Id="rId5" Type="http://schemas.openxmlformats.org/officeDocument/2006/relationships/tags" Target="../tags/tag72.xml"/><Relationship Id="rId4" Type="http://schemas.openxmlformats.org/officeDocument/2006/relationships/image" Target="../media/image2.png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4" Type="http://schemas.openxmlformats.org/officeDocument/2006/relationships/tags" Target="../tags/tag80.xml"/><Relationship Id="rId13" Type="http://schemas.openxmlformats.org/officeDocument/2006/relationships/tags" Target="../tags/tag79.xml"/><Relationship Id="rId12" Type="http://schemas.openxmlformats.org/officeDocument/2006/relationships/tags" Target="../tags/tag78.xml"/><Relationship Id="rId11" Type="http://schemas.openxmlformats.org/officeDocument/2006/relationships/tags" Target="../tags/tag77.xml"/><Relationship Id="rId10" Type="http://schemas.openxmlformats.org/officeDocument/2006/relationships/tags" Target="../tags/tag7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image" Target="../media/image6.png"/><Relationship Id="rId5" Type="http://schemas.openxmlformats.org/officeDocument/2006/relationships/tags" Target="../tags/tag83.xml"/><Relationship Id="rId4" Type="http://schemas.openxmlformats.org/officeDocument/2006/relationships/image" Target="../media/image2.png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435180" y="2128519"/>
            <a:ext cx="11318466" cy="110109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435180" y="3403600"/>
            <a:ext cx="11318466" cy="793115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cxnSp>
        <p:nvCxnSpPr>
          <p:cNvPr id="34" name="直接连接符 33"/>
          <p:cNvCxnSpPr/>
          <p:nvPr/>
        </p:nvCxnSpPr>
        <p:spPr>
          <a:xfrm>
            <a:off x="435179" y="3293110"/>
            <a:ext cx="11318467" cy="4699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</p:nvPr>
        </p:nvSpPr>
        <p:spPr>
          <a:xfrm>
            <a:off x="837982" y="1371600"/>
            <a:ext cx="10512861" cy="40866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简单元素_2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140" y="893"/>
            <a:ext cx="12168544" cy="6856214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副标题 2"/>
          <p:cNvSpPr/>
          <p:nvPr>
            <p:ph type="subTitle" idx="3" hasCustomPrompt="1"/>
            <p:custDataLst>
              <p:tags r:id="rId4"/>
            </p:custDataLst>
          </p:nvPr>
        </p:nvSpPr>
        <p:spPr>
          <a:xfrm>
            <a:off x="1651840" y="2283640"/>
            <a:ext cx="8887749" cy="826165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4" name="标题 5"/>
          <p:cNvSpPr>
            <a:spLocks noGrp="1"/>
          </p:cNvSpPr>
          <p:nvPr>
            <p:ph type="ctrTitle" idx="2" hasCustomPrompt="1"/>
            <p:custDataLst>
              <p:tags r:id="rId5"/>
            </p:custDataLst>
          </p:nvPr>
        </p:nvSpPr>
        <p:spPr>
          <a:xfrm>
            <a:off x="1651840" y="3289931"/>
            <a:ext cx="8887749" cy="123031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200" b="1" i="0" u="none" strike="noStrike" kern="1200" cap="none" spc="7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7" name="图片 6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708" y="953153"/>
            <a:ext cx="10849411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15097" y="1858366"/>
            <a:ext cx="3234507" cy="3141257"/>
          </a:xfrm>
          <a:prstGeom prst="rect">
            <a:avLst/>
          </a:prstGeom>
        </p:spPr>
      </p:pic>
      <p:pic>
        <p:nvPicPr>
          <p:cNvPr id="3" name="图片 2" descr="图片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pic>
        <p:nvPicPr>
          <p:cNvPr id="2" name="图片 1" descr="图片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468923" y="893"/>
            <a:ext cx="719902" cy="719902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副标题 2"/>
          <p:cNvSpPr/>
          <p:nvPr>
            <p:ph type="subTitle" idx="3" hasCustomPrompt="1"/>
            <p:custDataLst>
              <p:tags r:id="rId8"/>
            </p:custDataLst>
          </p:nvPr>
        </p:nvSpPr>
        <p:spPr>
          <a:xfrm>
            <a:off x="4520059" y="2976716"/>
            <a:ext cx="6855579" cy="825119"/>
          </a:xfrm>
        </p:spPr>
        <p:txBody>
          <a:bodyPr vert="horz" wrap="square" lIns="0" tIns="0" rIns="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9" name="标题 3"/>
          <p:cNvSpPr/>
          <p:nvPr>
            <p:ph type="ctrTitle" idx="2" hasCustomPrompt="1"/>
            <p:custDataLst>
              <p:tags r:id="rId9"/>
            </p:custDataLst>
          </p:nvPr>
        </p:nvSpPr>
        <p:spPr>
          <a:xfrm>
            <a:off x="4520059" y="2000975"/>
            <a:ext cx="6856214" cy="845600"/>
          </a:xfrm>
        </p:spPr>
        <p:txBody>
          <a:bodyPr vert="horz" wrap="square" lIns="0" tIns="0" rIns="0" bIns="0" rtlCol="0" anchor="b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5500" b="1" i="0" u="none" strike="noStrike" kern="1200" cap="none" spc="500" normalizeH="0" baseline="0" noProof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8" name="图片 7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756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7252" y="953153"/>
            <a:ext cx="5281866" cy="5387504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10" name="图片 9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756" y="953153"/>
            <a:ext cx="5281866" cy="380904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751" y="1407052"/>
            <a:ext cx="5281824" cy="493346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4126" y="953153"/>
            <a:ext cx="5281866" cy="38090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4126" y="1407052"/>
            <a:ext cx="5281866" cy="493346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496127" y="1298264"/>
            <a:ext cx="4387977" cy="4261472"/>
          </a:xfrm>
          <a:prstGeom prst="rect">
            <a:avLst/>
          </a:prstGeom>
        </p:spPr>
      </p:pic>
      <p:pic>
        <p:nvPicPr>
          <p:cNvPr id="6" name="图片 5" descr="图片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893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8" name="图片 7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56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756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7300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7" name="图片 6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68382" y="953153"/>
            <a:ext cx="950736" cy="5387504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751" y="953145"/>
            <a:ext cx="9825542" cy="5387504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2" name="图片 1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756" y="953153"/>
            <a:ext cx="10849411" cy="5387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简单元素_2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140" y="893"/>
            <a:ext cx="12168544" cy="6856214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占位符 2"/>
          <p:cNvSpPr/>
          <p:nvPr>
            <p:ph type="body" idx="1" hasCustomPrompt="1"/>
            <p:custDataLst>
              <p:tags r:id="rId4"/>
            </p:custDataLst>
          </p:nvPr>
        </p:nvSpPr>
        <p:spPr>
          <a:xfrm>
            <a:off x="1651840" y="2015644"/>
            <a:ext cx="8887749" cy="1353101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7" name="标题 5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651840" y="3551814"/>
            <a:ext cx="8887749" cy="123031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600" b="1" i="0" u="none" strike="noStrike" kern="1200" cap="none" spc="700" normalizeH="0" baseline="0" noProof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294523" y="303214"/>
            <a:ext cx="11599774" cy="625156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68923" y="893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266" y="1249768"/>
            <a:ext cx="9623893" cy="723412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0779" y="2163930"/>
            <a:ext cx="9624093" cy="344430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4826331" cy="6867006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9904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048" y="771092"/>
            <a:ext cx="3958969" cy="88177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647" y="1764434"/>
            <a:ext cx="3955370" cy="409213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099872" y="770630"/>
            <a:ext cx="6478313" cy="5086612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12186426" cy="2659703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1841" y="781890"/>
            <a:ext cx="10973542" cy="626237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1841" y="1660061"/>
            <a:ext cx="10973117" cy="827784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615" y="2808162"/>
            <a:ext cx="10962744" cy="342990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5028783"/>
            <a:ext cx="12186426" cy="1828324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893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-448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643" y="670319"/>
            <a:ext cx="10973542" cy="565053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679" y="1681655"/>
            <a:ext cx="10987938" cy="32103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3845" y="5179944"/>
            <a:ext cx="10998735" cy="10113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12186426" cy="914162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66523" y="-9904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79449" y="238431"/>
            <a:ext cx="11034726" cy="441849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579449" y="1663660"/>
            <a:ext cx="5341009" cy="289364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240774" y="1663660"/>
            <a:ext cx="5366202" cy="289364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572251" y="4816439"/>
            <a:ext cx="5341009" cy="78099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251572" y="4812840"/>
            <a:ext cx="5366202" cy="78099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0" y="960043"/>
            <a:ext cx="12186426" cy="4937909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435743" y="5104025"/>
            <a:ext cx="1753070" cy="1753070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9906"/>
            <a:ext cx="1753070" cy="175307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403" y="1339744"/>
            <a:ext cx="9141619" cy="2386178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017" y="3862687"/>
            <a:ext cx="9141619" cy="1655569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633" y="2468498"/>
            <a:ext cx="10512862" cy="1469838"/>
          </a:xfrm>
        </p:spPr>
        <p:txBody>
          <a:bodyPr anchor="b"/>
          <a:lstStyle>
            <a:lvl1pPr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633" y="3965324"/>
            <a:ext cx="10512862" cy="1007693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0593" y="1825625"/>
            <a:ext cx="5180251" cy="4351338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69" y="365125"/>
            <a:ext cx="10512862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569" y="1757365"/>
            <a:ext cx="5156444" cy="9011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569" y="2728685"/>
            <a:ext cx="5156444" cy="3460977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0593" y="1757365"/>
            <a:ext cx="5181838" cy="9011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0593" y="2728685"/>
            <a:ext cx="5181838" cy="3460977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7982" y="1928813"/>
            <a:ext cx="10512862" cy="2162969"/>
          </a:xfrm>
        </p:spPr>
        <p:txBody>
          <a:bodyPr anchor="b" anchorCtr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837982" y="4207330"/>
            <a:ext cx="10512862" cy="148431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839568" y="741680"/>
            <a:ext cx="4164115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9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2650" y="741680"/>
            <a:ext cx="6168793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1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68" y="2341880"/>
            <a:ext cx="416411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095526" y="365125"/>
            <a:ext cx="1255316" cy="5811838"/>
          </a:xfrm>
        </p:spPr>
        <p:txBody>
          <a:bodyPr vert="eaVert"/>
          <a:lstStyle/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7981" y="365125"/>
            <a:ext cx="90886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2" Type="http://schemas.openxmlformats.org/officeDocument/2006/relationships/theme" Target="../theme/theme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89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8000">
              <a:schemeClr val="tx2"/>
            </a:gs>
            <a:gs pos="100000">
              <a:schemeClr val="bg2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7982" y="365125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7982" y="6356350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7548" y="6356350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8358" y="6356350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708" y="444008"/>
            <a:ext cx="10849411" cy="441849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708" y="962041"/>
            <a:ext cx="10849411" cy="5387504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513" y="6349072"/>
            <a:ext cx="2699297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4928" y="6349072"/>
            <a:ext cx="3958969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8358" y="6349072"/>
            <a:ext cx="2699297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89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090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5995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>
            <p:custDataLst>
              <p:tags r:id="rId1"/>
            </p:custDataLst>
          </p:nvPr>
        </p:nvCxnSpPr>
        <p:spPr>
          <a:xfrm>
            <a:off x="1550843" y="3551510"/>
            <a:ext cx="8887749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  <a:prstDash val="dash"/>
            <a:headEnd type="none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副标题 2"/>
          <p:cNvSpPr txBox="1"/>
          <p:nvPr>
            <p:ph type="subTitle" idx="3"/>
            <p:custDataLst>
              <p:tags r:id="rId2"/>
            </p:custDataLst>
          </p:nvPr>
        </p:nvSpPr>
        <p:spPr>
          <a:xfrm>
            <a:off x="3957955" y="3794125"/>
            <a:ext cx="3657600" cy="436245"/>
          </a:xfrm>
          <a:noFill/>
        </p:spPr>
        <p:txBody>
          <a:bodyPr vert="horz" wrap="square" rtlCol="0">
            <a:normAutofit fontScale="40000"/>
          </a:bodyPr>
          <a:p>
            <a:pPr lvl="0" algn="dist">
              <a:buFontTx/>
            </a:pPr>
            <a:r>
              <a:rPr sz="6600" b="1" spc="0" noProof="1">
                <a:solidFill>
                  <a:schemeClr val="accent1"/>
                </a:solidFill>
                <a:cs typeface="+mn-cs"/>
                <a:sym typeface="+mn-ea"/>
              </a:rPr>
              <a:t>固定资产计提折旧表</a:t>
            </a:r>
            <a:endParaRPr sz="6600" b="1" spc="0" noProof="1">
              <a:solidFill>
                <a:schemeClr val="accent1"/>
              </a:solidFill>
              <a:cs typeface="+mn-cs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ctrTitle" idx="2"/>
            <p:custDataLst>
              <p:tags r:id="rId3"/>
            </p:custDataLst>
          </p:nvPr>
        </p:nvSpPr>
        <p:spPr>
          <a:xfrm>
            <a:off x="1550843" y="2376287"/>
            <a:ext cx="8887749" cy="1125854"/>
          </a:xfrm>
        </p:spPr>
        <p:txBody>
          <a:bodyPr>
            <a:normAutofit/>
          </a:bodyPr>
          <a:p>
            <a:pPr marL="0" indent="0" algn="di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altLang="zh-CN">
                <a:solidFill>
                  <a:schemeClr val="dk1">
                    <a:lumMod val="65000"/>
                    <a:lumOff val="35000"/>
                  </a:schemeClr>
                </a:solidFill>
                <a:sym typeface="+mn-ea"/>
              </a:rPr>
              <a:t>财务决策实训</a:t>
            </a:r>
            <a:endParaRPr lang="zh-CN" altLang="en-US" sz="7200">
              <a:solidFill>
                <a:schemeClr val="dk1">
                  <a:lumMod val="85000"/>
                  <a:lumOff val="15000"/>
                </a:schemeClr>
              </a:solidFill>
              <a:uFillTx/>
            </a:endParaRPr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680" y="916651"/>
            <a:ext cx="11447491" cy="968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第一步：</a:t>
            </a:r>
            <a:r>
              <a:rPr lang="zh-CN" altLang="en-US" sz="1900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计提固定资产折旧</a:t>
            </a:r>
            <a:endParaRPr lang="en-US" altLang="zh-CN" sz="1900" b="1" dirty="0" smtClean="0">
              <a:solidFill>
                <a:srgbClr val="FFFF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dirty="0" smtClean="0">
                <a:solidFill>
                  <a:schemeClr val="bg1"/>
                </a:solidFill>
              </a:rPr>
              <a:t>编制固定资产明细表，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“</a:t>
            </a:r>
            <a:r>
              <a:rPr lang="zh-CN" altLang="en-US" sz="1900" b="1" u="sng" dirty="0" smtClean="0">
                <a:solidFill>
                  <a:schemeClr val="bg1"/>
                </a:solidFill>
              </a:rPr>
              <a:t>出纳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在凭证录入中，</a:t>
            </a:r>
            <a:r>
              <a:rPr lang="zh-CN" altLang="en-US" sz="1900" dirty="0" smtClean="0">
                <a:solidFill>
                  <a:schemeClr val="bg1"/>
                </a:solidFill>
              </a:rPr>
              <a:t>根据固定资产明细表，在凭证录入编写固定资产折旧计提分录</a:t>
            </a:r>
            <a:r>
              <a:rPr lang="zh-CN" altLang="en-US" sz="1900" dirty="0" smtClean="0">
                <a:solidFill>
                  <a:srgbClr val="FF0000"/>
                </a:solidFill>
              </a:rPr>
              <a:t>（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注意：起始月不用计提折旧</a:t>
            </a:r>
            <a:r>
              <a:rPr lang="en-US" altLang="zh-CN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,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次月起需要计提）</a:t>
            </a:r>
            <a:endParaRPr lang="zh-CN" altLang="en-US" sz="1900" b="1" dirty="0" smtClean="0">
              <a:solidFill>
                <a:srgbClr val="FF00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680" y="1883384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第二步：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）填制工资薪酬费用分配表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）计提当月职工薪酬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到电算化</a:t>
            </a:r>
            <a:r>
              <a:rPr lang="zh-CN" altLang="en-US" sz="1900" b="1" dirty="0" smtClean="0">
                <a:solidFill>
                  <a:schemeClr val="bg1"/>
                </a:solidFill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凭证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0" name="TextBox 4"/>
          <p:cNvSpPr txBox="1"/>
          <p:nvPr/>
        </p:nvSpPr>
        <p:spPr>
          <a:xfrm>
            <a:off x="395680" y="3436681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第三步：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）填制制造费用分配表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）结转制造费用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</a:t>
            </a:r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到电算化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1" name="TextBox 5"/>
          <p:cNvSpPr txBox="1"/>
          <p:nvPr/>
        </p:nvSpPr>
        <p:spPr>
          <a:xfrm>
            <a:off x="395680" y="5073816"/>
            <a:ext cx="11447491" cy="1583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第四步：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）填制完工产品和在产品分配表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新增→内容录入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）结转完工产品成本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电算化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endParaRPr lang="zh-CN" altLang="en-US" sz="20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680" y="206231"/>
            <a:ext cx="11649343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月末资产折旧表及各分配表注意事项（</a:t>
            </a:r>
            <a:r>
              <a:rPr lang="zh-CN" altLang="en-US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重要：一定要按顺序做，不能跳步！！！） </a:t>
            </a:r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endParaRPr lang="zh-CN" altLang="en-US" b="1" dirty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"/>
          <a:srcRect r="-1043" b="7995"/>
          <a:stretch>
            <a:fillRect/>
          </a:stretch>
        </p:blipFill>
        <p:spPr bwMode="auto">
          <a:xfrm>
            <a:off x="167366" y="181060"/>
            <a:ext cx="11809272" cy="645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圆角矩形 13"/>
          <p:cNvSpPr/>
          <p:nvPr/>
        </p:nvSpPr>
        <p:spPr>
          <a:xfrm>
            <a:off x="2854655" y="4733264"/>
            <a:ext cx="884832" cy="24816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900" y="181060"/>
            <a:ext cx="9026865" cy="63289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06" y="176419"/>
            <a:ext cx="10629240" cy="336149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18" y="3710687"/>
            <a:ext cx="9858216" cy="2978388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043527" y="3839613"/>
            <a:ext cx="3262432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第一步：</a:t>
            </a:r>
            <a:r>
              <a:rPr lang="zh-CN" altLang="en-US" sz="2000" dirty="0">
                <a:sym typeface="+mn-ea"/>
              </a:rPr>
              <a:t>计提固定资产折旧</a:t>
            </a:r>
            <a:endParaRPr lang="en-US" altLang="zh-CN" sz="2000"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4" y="248357"/>
            <a:ext cx="11833788" cy="4125866"/>
          </a:xfrm>
          <a:prstGeom prst="rect">
            <a:avLst/>
          </a:prstGeom>
        </p:spPr>
      </p:pic>
      <p:sp>
        <p:nvSpPr>
          <p:cNvPr id="14" name="圆角矩形 13"/>
          <p:cNvSpPr/>
          <p:nvPr/>
        </p:nvSpPr>
        <p:spPr>
          <a:xfrm>
            <a:off x="5393465" y="816356"/>
            <a:ext cx="1171107" cy="42559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4" y="248357"/>
            <a:ext cx="11833788" cy="5875100"/>
          </a:xfrm>
          <a:prstGeom prst="rect">
            <a:avLst/>
          </a:prstGeom>
        </p:spPr>
      </p:pic>
      <p:sp>
        <p:nvSpPr>
          <p:cNvPr id="12" name="圆角矩形 11"/>
          <p:cNvSpPr/>
          <p:nvPr/>
        </p:nvSpPr>
        <p:spPr>
          <a:xfrm>
            <a:off x="10636480" y="4544470"/>
            <a:ext cx="1073299" cy="21279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80" y="412130"/>
            <a:ext cx="11509595" cy="61375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25565" y="354842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会计编制固定资产明细表：</a:t>
            </a:r>
            <a:endParaRPr lang="zh-CN" altLang="en-US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19366" y="1017323"/>
            <a:ext cx="9937183" cy="234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419367" y="3826403"/>
          <a:ext cx="9567083" cy="2437920"/>
        </p:xfrm>
        <a:graphic>
          <a:graphicData uri="http://schemas.openxmlformats.org/drawingml/2006/table">
            <a:tbl>
              <a:tblPr/>
              <a:tblGrid>
                <a:gridCol w="1282672"/>
                <a:gridCol w="1556062"/>
                <a:gridCol w="996287"/>
                <a:gridCol w="809271"/>
                <a:gridCol w="1223833"/>
                <a:gridCol w="1423883"/>
                <a:gridCol w="1114002"/>
                <a:gridCol w="1161073"/>
              </a:tblGrid>
              <a:tr h="358741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1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2</a:t>
                      </a:r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月末</a:t>
                      </a:r>
                      <a:r>
                        <a:rPr lang="en-US" altLang="zh-CN" sz="1600" b="1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</a:t>
                      </a:r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计提固定资产折旧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311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摘要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方向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科目 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金额 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</a:tr>
              <a:tr h="35874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计提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2017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年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2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月固定资产折旧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rowSpan="2" hMerge="1"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借：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660106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销售费用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折旧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               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   </a:t>
                      </a:r>
                      <a:endParaRPr lang="en-US" altLang="zh-CN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413932">
                <a:tc vMerge="1" gridSpan="2">
                  <a:tcPr/>
                </a:tc>
                <a:tc vMerge="1" hMerge="1">
                  <a:tcPr/>
                </a:tc>
                <a:tc vMerge="1"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660210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管理费用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折旧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               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   </a:t>
                      </a:r>
                      <a:endParaRPr lang="en-US" altLang="zh-CN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4856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计提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2017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年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2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月固定资产折旧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贷： </a:t>
                      </a:r>
                      <a:endParaRPr lang="zh-CN" altLang="en-US" sz="1600" b="0" i="0" u="none" strike="noStrike" dirty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1602</a:t>
                      </a:r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累计折旧 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                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   </a:t>
                      </a:r>
                      <a:endParaRPr lang="en-US" altLang="zh-CN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3991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合计</a:t>
                      </a:r>
                      <a:endParaRPr lang="zh-CN" altLang="en-US" sz="1600" b="0" i="0" u="none" strike="noStrike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                </a:t>
                      </a:r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   </a:t>
                      </a:r>
                      <a:endParaRPr lang="en-US" altLang="zh-CN" sz="1600" b="0" i="0" u="none" strike="noStrike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                  </a:t>
                      </a: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-   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25565" y="3364738"/>
            <a:ext cx="94179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出纳根据固定资产明细表，在凭证录入编写固定资产折旧计提分录：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032010" y="354842"/>
            <a:ext cx="7106433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注意：起始月不用计提折旧</a:t>
            </a:r>
            <a:r>
              <a:rPr lang="en-US" altLang="zh-CN" sz="28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,</a:t>
            </a:r>
            <a:r>
              <a:rPr lang="zh-CN" altLang="en-US" sz="28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次月起需要计提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452360" y="2837815"/>
            <a:ext cx="1237615" cy="3371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1600" dirty="0" smtClean="0">
                <a:sym typeface="+mn-ea"/>
              </a:rPr>
              <a:t>残值率</a:t>
            </a:r>
            <a:r>
              <a:rPr lang="en-US" altLang="zh-CN" sz="1600" dirty="0" smtClean="0">
                <a:sym typeface="+mn-ea"/>
              </a:rPr>
              <a:t>=</a:t>
            </a:r>
            <a:r>
              <a:rPr lang="en-US" altLang="zh-CN" sz="1600" dirty="0" smtClean="0">
                <a:sym typeface="+mn-ea"/>
              </a:rPr>
              <a:t>5%</a:t>
            </a:r>
            <a:endParaRPr lang="en-US" altLang="zh-CN" sz="1600" dirty="0" smtClean="0"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73115" y="1967865"/>
            <a:ext cx="1028700" cy="5835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1600" dirty="0" smtClean="0">
                <a:sym typeface="+mn-ea"/>
              </a:rPr>
              <a:t>固定资产明细账</a:t>
            </a:r>
            <a:endParaRPr lang="en-US" altLang="zh-CN" sz="1600" dirty="0" smtClean="0"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059035" y="1967865"/>
            <a:ext cx="1296670" cy="5835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1600" dirty="0" smtClean="0">
                <a:sym typeface="+mn-ea"/>
              </a:rPr>
              <a:t>=</a:t>
            </a:r>
            <a:r>
              <a:rPr lang="zh-CN" altLang="en-US" sz="1600" dirty="0" smtClean="0">
                <a:sym typeface="+mn-ea"/>
              </a:rPr>
              <a:t>原值</a:t>
            </a:r>
            <a:r>
              <a:rPr lang="en-US" altLang="zh-CN" sz="1600" dirty="0" smtClean="0">
                <a:sym typeface="+mn-ea"/>
              </a:rPr>
              <a:t>-</a:t>
            </a:r>
            <a:r>
              <a:rPr lang="zh-CN" altLang="en-US" sz="1600" dirty="0" smtClean="0">
                <a:sym typeface="+mn-ea"/>
              </a:rPr>
              <a:t>累计</a:t>
            </a:r>
            <a:endParaRPr lang="zh-CN" altLang="en-US" sz="1600" dirty="0" smtClean="0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1600" dirty="0" smtClean="0">
                <a:sym typeface="+mn-ea"/>
              </a:rPr>
              <a:t>        折旧额</a:t>
            </a:r>
            <a:endParaRPr lang="en-US" altLang="zh-CN" sz="1600" dirty="0" smtClean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64416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e5afc8ee33a43e78c70eb148f3489eb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b25f773f97d54ca1aaa52f6de47fff7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72ee56c2083c41ae9b827cfade36e0d1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e7e11dd94bb4e70af376c8ec9526cbd"/>
</p:tagLst>
</file>

<file path=ppt/tags/tag1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击此处添加副标题内容"/>
  <p:tag name="KSO_WM_UNIT_DEFAULT_FONT" val="14;18;2"/>
  <p:tag name="KSO_WM_UNIT_BLOCK" val="0"/>
  <p:tag name="KSO_WM_UNIT_DEC_AREA_ID" val="9f1078d1e0824bfb96b7958ffd0ea68c"/>
  <p:tag name="KSO_WM_CHIP_GROUPID" val="5ebe40d00ac41c4a0a525616"/>
  <p:tag name="KSO_WM_CHIP_XID" val="5ebe40d00ac41c4a0a525617"/>
  <p:tag name="KSO_WM_CHIP_FILLAREA_FILL_RULE" val="{&quot;fill_align&quot;:&quot;cm&quot;,&quot;fill_mode&quot;:&quot;adaptive&quot;,&quot;sacle_strategy&quot;:&quot;smart&quot;}"/>
  <p:tag name="KSO_WM_ASSEMBLE_CHIP_INDEX" val="b04d95af53d648a3b700c72e347c9c5f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5d"/>
  <p:tag name="KSO_WM_TEMPLATE_ASSEMBLE_GROUPID" val="5fa2545858547e52881ef09f"/>
</p:tagLst>
</file>

<file path=ppt/tags/tag1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击添加大标题"/>
  <p:tag name="KSO_WM_UNIT_DEFAULT_FONT" val="40;56;4"/>
  <p:tag name="KSO_WM_UNIT_BLOCK" val="0"/>
  <p:tag name="KSO_WM_UNIT_DEC_AREA_ID" val="c1c7cbf68c9f49b1b8a09906d7f339ac"/>
  <p:tag name="KSO_WM_CHIP_GROUPID" val="5ebe40d00ac41c4a0a525616"/>
  <p:tag name="KSO_WM_CHIP_XID" val="5ebe40d00ac41c4a0a525617"/>
  <p:tag name="KSO_WM_CHIP_FILLAREA_FILL_RULE" val="{&quot;fill_align&quot;:&quot;cm&quot;,&quot;fill_mode&quot;:&quot;adaptive&quot;,&quot;sacle_strategy&quot;:&quot;smart&quot;}"/>
  <p:tag name="KSO_WM_ASSEMBLE_CHIP_INDEX" val="b04d95af53d648a3b700c72e347c9c5f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5d"/>
  <p:tag name="KSO_WM_TEMPLATE_ASSEMBLE_GROUPID" val="5fa2545858547e52881ef09f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2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1"/>
  <p:tag name="KSO_WM_UNIT_DEC_AREA_ID" val="a847098c1d37458ea7c587ef09037915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9262f1c6465f4f8b9b023ae2fbe0bee0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67e744817b1436f98d0b2e544f98d2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2c4b050f1a5348bb845d4fb3f47f334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64416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14209_1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CHIP_GROUPID" val="5fa2545858547e52881ef09f"/>
  <p:tag name="KSO_WM_CHIP_XID" val="5fa2545858547e52881ef0a0"/>
  <p:tag name="KSO_WM_UNIT_DEC_AREA_ID" val="cb6b78d052f243c5a104678130837db4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06c7d0744f4a988ef6e013bf3d85cb"/>
</p:tagLst>
</file>

<file path=ppt/tags/tag2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/击/此/处/添/加/副/标/题/内/容"/>
  <p:tag name="KSO_WM_UNIT_DEFAULT_FONT" val="18;24;2"/>
  <p:tag name="KSO_WM_UNIT_BLOCK" val="0"/>
  <p:tag name="KSO_WM_UNIT_DEC_AREA_ID" val="fe19d525326c462c9c9999435d666f3b"/>
  <p:tag name="KSO_WM_CHIP_GROUPID" val="5ebe02890ac41c4a0a525572"/>
  <p:tag name="KSO_WM_CHIP_XID" val="5ebe02890ac41c4a0a525573"/>
  <p:tag name="KSO_WM_CHIP_FILLAREA_FILL_RULE" val="{&quot;fill_align&quot;:&quot;cm&quot;,&quot;fill_mode&quot;:&quot;adaptive&quot;,&quot;sacle_strategy&quot;:&quot;smart&quot;}"/>
  <p:tag name="KSO_WM_ASSEMBLE_CHIP_INDEX" val="bd594cc6567b4264bf43da5e2b1e065e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a0"/>
  <p:tag name="KSO_WM_TEMPLATE_ASSEMBLE_GROUPID" val="5fa2545858547e52881ef09f"/>
</p:tagLst>
</file>

<file path=ppt/tags/tag2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谢谢观看"/>
  <p:tag name="KSO_WM_UNIT_DEFAULT_FONT" val="66;81;4"/>
  <p:tag name="KSO_WM_UNIT_BLOCK" val="0"/>
  <p:tag name="KSO_WM_UNIT_DEC_AREA_ID" val="3672862de42843da86096f1aec78e39a"/>
  <p:tag name="KSO_WM_CHIP_GROUPID" val="5ebe02890ac41c4a0a525572"/>
  <p:tag name="KSO_WM_CHIP_XID" val="5ebe02890ac41c4a0a525573"/>
  <p:tag name="KSO_WM_CHIP_FILLAREA_FILL_RULE" val="{&quot;fill_align&quot;:&quot;cm&quot;,&quot;fill_mode&quot;:&quot;adaptive&quot;,&quot;sacle_strategy&quot;:&quot;smart&quot;}"/>
  <p:tag name="KSO_WM_ASSEMBLE_CHIP_INDEX" val="bd594cc6567b4264bf43da5e2b1e065e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a0"/>
  <p:tag name="KSO_WM_TEMPLATE_ASSEMBLE_GROUPID" val="5fa2545858547e52881ef09f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  <p:tag name="KSO_WM_SLIDE_BACKGROUND_TYPE" val="general"/>
</p:tagLst>
</file>

<file path=ppt/tags/tag3.xml><?xml version="1.0" encoding="utf-8"?>
<p:tagLst xmlns:p="http://schemas.openxmlformats.org/presentationml/2006/main">
  <p:tag name="KSO_WM_TEMPLATE_CATEGORY" val="custom"/>
  <p:tag name="KSO_WM_TEMPLATE_INDEX" val="20164416"/>
  <p:tag name="KSO_WM_TAG_VERSION" val="1.0"/>
  <p:tag name="KSO_WM_BEAUTIFY_FLAG" val="#wm#"/>
  <p:tag name="KSO_WM_TEMPLATE_THUMBS_INDEX" val="1、2、3、4、5、6、7、8、9、10、1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  <p:tag name="KSO_WM_SLIDE_BACKGROUND_TYPE" val="general"/>
</p:tagLst>
</file>

<file path=ppt/tags/tag31.xml><?xml version="1.0" encoding="utf-8"?>
<p:tagLst xmlns:p="http://schemas.openxmlformats.org/presentationml/2006/main">
  <p:tag name="KSO_WM_SLIDE_BACKGROUND_TYPE" val="general"/>
</p:tagLst>
</file>

<file path=ppt/tags/tag32.xml><?xml version="1.0" encoding="utf-8"?>
<p:tagLst xmlns:p="http://schemas.openxmlformats.org/presentationml/2006/main">
  <p:tag name="KSO_WM_SLIDE_BACKGROUND_TYPE" val="general"/>
</p:tagLst>
</file>

<file path=ppt/tags/tag33.xml><?xml version="1.0" encoding="utf-8"?>
<p:tagLst xmlns:p="http://schemas.openxmlformats.org/presentationml/2006/main">
  <p:tag name="KSO_WM_SLIDE_BACKGROUND_TYPE" val="general"/>
</p:tagLst>
</file>

<file path=ppt/tags/tag34.xml><?xml version="1.0" encoding="utf-8"?>
<p:tagLst xmlns:p="http://schemas.openxmlformats.org/presentationml/2006/main">
  <p:tag name="KSO_WM_SLIDE_BACKGROUND_TYPE" val="general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0e5bbd1d10f04570b347d8fe16f3c36e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876fbf183d04eca8e37085de85203eb"/>
  <p:tag name="KSO_WM_SLIDE_BACKGROUND_TYPE" val="frame"/>
  <p:tag name="KSO_WM_UNIT_TEXT_FILL_FORE_SCHEMECOLOR_INDEX_BRIGHTNESS" val="0"/>
  <p:tag name="KSO_WM_UNIT_TEXT_FILL_FORE_SCHEMECOLOR_INDEX" val="2"/>
  <p:tag name="KSO_WM_UNIT_TEXT_FILL_TYPE" val="1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324d56a4f90c4695aa4dbb5c3fbf0c5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ca13af55ba447798c8125a168543f4a"/>
  <p:tag name="KSO_WM_SLIDE_BACKGROUND_TYPE" val="frame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27e64f6ebb9148c2ad416d102f1e468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236048bed7fe4789a96d1e818d8e8c00"/>
  <p:tag name="KSO_WM_SLIDE_BACKGROUND_TYPE" val="frame"/>
</p:tagLst>
</file>

<file path=ppt/tags/tag38.xml><?xml version="1.0" encoding="utf-8"?>
<p:tagLst xmlns:p="http://schemas.openxmlformats.org/presentationml/2006/main">
  <p:tag name="KSO_WM_SLIDE_BACKGROUND_TYPE" val="frame"/>
</p:tagLst>
</file>

<file path=ppt/tags/tag39.xml><?xml version="1.0" encoding="utf-8"?>
<p:tagLst xmlns:p="http://schemas.openxmlformats.org/presentationml/2006/main">
  <p:tag name="KSO_WM_SLIDE_BACKGROUND_TYPE" val="frame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14209_1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CHIP_GROUPID" val="5fa2545858547e52881ef09f"/>
  <p:tag name="KSO_WM_CHIP_XID" val="5fa2545858547e52881ef0a0"/>
  <p:tag name="KSO_WM_UNIT_DEC_AREA_ID" val="cb6b78d052f243c5a104678130837db4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06c7d0744f4a988ef6e013bf3d85cb"/>
</p:tagLst>
</file>

<file path=ppt/tags/tag40.xml><?xml version="1.0" encoding="utf-8"?>
<p:tagLst xmlns:p="http://schemas.openxmlformats.org/presentationml/2006/main">
  <p:tag name="KSO_WM_SLIDE_BACKGROUND_TYPE" val="frame"/>
</p:tagLst>
</file>

<file path=ppt/tags/tag41.xml><?xml version="1.0" encoding="utf-8"?>
<p:tagLst xmlns:p="http://schemas.openxmlformats.org/presentationml/2006/main">
  <p:tag name="KSO_WM_SLIDE_BACKGROUND_TYPE" val="frame"/>
</p:tagLst>
</file>

<file path=ppt/tags/tag42.xml><?xml version="1.0" encoding="utf-8"?>
<p:tagLst xmlns:p="http://schemas.openxmlformats.org/presentationml/2006/main">
  <p:tag name="KSO_WM_SLIDE_BACKGROUND_TYPE" val="frame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87fd1d56b2904c17835c8d13af0f355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cacd00c9b9742d4ba2113936bd7d372"/>
  <p:tag name="KSO_WM_SLIDE_BACKGROUND_TYPE" val="leftRight"/>
  <p:tag name="KSO_WM_UNIT_TEXT_FILL_FORE_SCHEMECOLOR_INDEX_BRIGHTNESS" val="0"/>
  <p:tag name="KSO_WM_UNIT_TEXT_FILL_FORE_SCHEMECOLOR_INDEX" val="2"/>
  <p:tag name="KSO_WM_UNIT_TEXT_FILL_TYPE" val="1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523092e51714e58b293ddd884d46d7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7cdb51ddceb94c38b7857ef310d1c498"/>
  <p:tag name="KSO_WM_SLIDE_BACKGROUND_TYPE" val="leftRight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f3b03e95ef704849904dd9dea27dc58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f199bca421fb42ef9f277639ca7edd31"/>
  <p:tag name="KSO_WM_SLIDE_BACKGROUND_TYPE" val="leftRight"/>
</p:tagLst>
</file>

<file path=ppt/tags/tag46.xml><?xml version="1.0" encoding="utf-8"?>
<p:tagLst xmlns:p="http://schemas.openxmlformats.org/presentationml/2006/main">
  <p:tag name="KSO_WM_SLIDE_BACKGROUND_TYPE" val="leftRight"/>
</p:tagLst>
</file>

<file path=ppt/tags/tag47.xml><?xml version="1.0" encoding="utf-8"?>
<p:tagLst xmlns:p="http://schemas.openxmlformats.org/presentationml/2006/main">
  <p:tag name="KSO_WM_SLIDE_BACKGROUND_TYPE" val="leftRight"/>
</p:tagLst>
</file>

<file path=ppt/tags/tag48.xml><?xml version="1.0" encoding="utf-8"?>
<p:tagLst xmlns:p="http://schemas.openxmlformats.org/presentationml/2006/main">
  <p:tag name="KSO_WM_SLIDE_BACKGROUND_TYPE" val="leftRight"/>
</p:tagLst>
</file>

<file path=ppt/tags/tag49.xml><?xml version="1.0" encoding="utf-8"?>
<p:tagLst xmlns:p="http://schemas.openxmlformats.org/presentationml/2006/main">
  <p:tag name="KSO_WM_SLIDE_BACKGROUND_TYPE" val="leftRight"/>
</p:tagLst>
</file>

<file path=ppt/tags/tag5.xml><?xml version="1.0" encoding="utf-8"?>
<p:tagLst xmlns:p="http://schemas.openxmlformats.org/presentationml/2006/main">
  <p:tag name="KSO_WM_UNIT_ISCONTENTSTITLE" val="0"/>
  <p:tag name="KSO_WM_UNIT_ISNUMDGMTITLE" val="0"/>
  <p:tag name="KSO_WM_UNIT_PRESET_TEXT" val="单/击/此/处/添/加/副/标/题/内/容"/>
  <p:tag name="KSO_WM_UNIT_NOCLEAR" val="0"/>
  <p:tag name="KSO_WM_UNIT_VALUE" val="7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18;24;2"/>
  <p:tag name="KSO_WM_UNIT_BLOCK" val="0"/>
  <p:tag name="KSO_WM_UNIT_DEC_AREA_ID" val="e204e8bda20040b5a60fdfc21cf2b136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7c"/>
  <p:tag name="KSO_WM_TEMPLATE_ASSEMBLE_GROUPID" val="5fa2545858547e52881ef09f"/>
</p:tagLst>
</file>

<file path=ppt/tags/tag50.xml><?xml version="1.0" encoding="utf-8"?>
<p:tagLst xmlns:p="http://schemas.openxmlformats.org/presentationml/2006/main">
  <p:tag name="KSO_WM_SLIDE_BACKGROUND_TYPE" val="leftRight"/>
</p:tagLst>
</file>

<file path=ppt/tags/tag51.xml><?xml version="1.0" encoding="utf-8"?>
<p:tagLst xmlns:p="http://schemas.openxmlformats.org/presentationml/2006/main">
  <p:tag name="KSO_WM_SLIDE_BACKGROUND_TYPE" val="leftRight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c77794505ddc470982fbc0bff72883c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8bd8ec5476842d0a55b5a939a2591b1"/>
  <p:tag name="KSO_WM_SLIDE_BACKGROUND_TYPE" val="topBottom"/>
  <p:tag name="KSO_WM_UNIT_TEXT_FILL_FORE_SCHEMECOLOR_INDEX_BRIGHTNESS" val="0"/>
  <p:tag name="KSO_WM_UNIT_TEXT_FILL_FORE_SCHEMECOLOR_INDEX" val="2"/>
  <p:tag name="KSO_WM_UNIT_TEXT_FILL_TYPE" val="1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6cf6a84738924ff986266a68e133b32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e849bd5afedb406abac3457368d320e7"/>
  <p:tag name="KSO_WM_SLIDE_BACKGROUND_TYPE" val="topBottom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7a04c84da40e4288bb312d6421a3e75a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784dd41ead34b8382c3bb11213207a1"/>
  <p:tag name="KSO_WM_SLIDE_BACKGROUND_TYPE" val="topBottom"/>
</p:tagLst>
</file>

<file path=ppt/tags/tag55.xml><?xml version="1.0" encoding="utf-8"?>
<p:tagLst xmlns:p="http://schemas.openxmlformats.org/presentationml/2006/main">
  <p:tag name="KSO_WM_SLIDE_BACKGROUND_TYPE" val="topBottom"/>
</p:tagLst>
</file>

<file path=ppt/tags/tag56.xml><?xml version="1.0" encoding="utf-8"?>
<p:tagLst xmlns:p="http://schemas.openxmlformats.org/presentationml/2006/main">
  <p:tag name="KSO_WM_SLIDE_BACKGROUND_TYPE" val="topBottom"/>
</p:tagLst>
</file>

<file path=ppt/tags/tag57.xml><?xml version="1.0" encoding="utf-8"?>
<p:tagLst xmlns:p="http://schemas.openxmlformats.org/presentationml/2006/main">
  <p:tag name="KSO_WM_SLIDE_BACKGROUND_TYPE" val="topBottom"/>
</p:tagLst>
</file>

<file path=ppt/tags/tag58.xml><?xml version="1.0" encoding="utf-8"?>
<p:tagLst xmlns:p="http://schemas.openxmlformats.org/presentationml/2006/main">
  <p:tag name="KSO_WM_SLIDE_BACKGROUND_TYPE" val="topBottom"/>
</p:tagLst>
</file>

<file path=ppt/tags/tag59.xml><?xml version="1.0" encoding="utf-8"?>
<p:tagLst xmlns:p="http://schemas.openxmlformats.org/presentationml/2006/main">
  <p:tag name="KSO_WM_SLIDE_BACKGROUND_TYPE" val="topBottom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PRESET_TEXT" val="大数据与人工智能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54;82;4"/>
  <p:tag name="KSO_WM_UNIT_BLOCK" val="0"/>
  <p:tag name="KSO_WM_UNIT_DEC_AREA_ID" val="be6fa09cc87a43f0a01dbd139fb89382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7c"/>
  <p:tag name="KSO_WM_TEMPLATE_ASSEMBLE_GROUPID" val="5fa2545858547e52881ef09f"/>
</p:tagLst>
</file>

<file path=ppt/tags/tag60.xml><?xml version="1.0" encoding="utf-8"?>
<p:tagLst xmlns:p="http://schemas.openxmlformats.org/presentationml/2006/main">
  <p:tag name="KSO_WM_SLIDE_BACKGROUND_TYPE" val="topBottom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c457084e3d6b4dafaf823ec484a6bb5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99972f826914b2aa98cf4314f2da0f8"/>
  <p:tag name="KSO_WM_SLIDE_BACKGROUND_TYPE" val="bottomTop"/>
  <p:tag name="KSO_WM_UNIT_TEXT_FILL_FORE_SCHEMECOLOR_INDEX_BRIGHTNESS" val="0"/>
  <p:tag name="KSO_WM_UNIT_TEXT_FILL_FORE_SCHEMECOLOR_INDEX" val="2"/>
  <p:tag name="KSO_WM_UNIT_TEXT_FILL_TYPE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cedc7bcdf07848609f46f8e1223b76b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7d3dd1e9b7674f3aa2a6e5856a9106a5"/>
  <p:tag name="KSO_WM_SLIDE_BACKGROUND_TYPE" val="bottomTop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2eb1fcb2b4124b6bb7e4ef31a8c37a5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ae9ca5696d04436a9be790cc1deb26e"/>
  <p:tag name="KSO_WM_SLIDE_BACKGROUND_TYPE" val="bottomTop"/>
</p:tagLst>
</file>

<file path=ppt/tags/tag64.xml><?xml version="1.0" encoding="utf-8"?>
<p:tagLst xmlns:p="http://schemas.openxmlformats.org/presentationml/2006/main">
  <p:tag name="KSO_WM_SLIDE_BACKGROUND_TYPE" val="bottomTop"/>
</p:tagLst>
</file>

<file path=ppt/tags/tag65.xml><?xml version="1.0" encoding="utf-8"?>
<p:tagLst xmlns:p="http://schemas.openxmlformats.org/presentationml/2006/main">
  <p:tag name="KSO_WM_SLIDE_BACKGROUND_TYPE" val="bottomTop"/>
</p:tagLst>
</file>

<file path=ppt/tags/tag66.xml><?xml version="1.0" encoding="utf-8"?>
<p:tagLst xmlns:p="http://schemas.openxmlformats.org/presentationml/2006/main">
  <p:tag name="KSO_WM_SLIDE_BACKGROUND_TYPE" val="bottomTop"/>
</p:tagLst>
</file>

<file path=ppt/tags/tag67.xml><?xml version="1.0" encoding="utf-8"?>
<p:tagLst xmlns:p="http://schemas.openxmlformats.org/presentationml/2006/main">
  <p:tag name="KSO_WM_SLIDE_BACKGROUND_TYPE" val="bottomTop"/>
</p:tagLst>
</file>

<file path=ppt/tags/tag68.xml><?xml version="1.0" encoding="utf-8"?>
<p:tagLst xmlns:p="http://schemas.openxmlformats.org/presentationml/2006/main">
  <p:tag name="KSO_WM_SLIDE_BACKGROUND_TYPE" val="bottomTop"/>
</p:tagLst>
</file>

<file path=ppt/tags/tag69.xml><?xml version="1.0" encoding="utf-8"?>
<p:tagLst xmlns:p="http://schemas.openxmlformats.org/presentationml/2006/main">
  <p:tag name="KSO_WM_SLIDE_BACKGROUND_TYPE" val="bottomTop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e38de089f34a4970837bf7d19fd223e7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ffee8e70f914509a3afca14e59ef0c3"/>
  <p:tag name="KSO_WM_SLIDE_BACKGROUND_TYPE" val="navigation"/>
  <p:tag name="KSO_WM_UNIT_TEXT_FILL_FORE_SCHEMECOLOR_INDEX_BRIGHTNESS" val="0"/>
  <p:tag name="KSO_WM_UNIT_TEXT_FILL_FORE_SCHEMECOLOR_INDEX" val="2"/>
  <p:tag name="KSO_WM_UNIT_TEXT_FILL_TYPE" val="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705d4caf9fbb4b04ad089fbe68397ed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b7931e77985c40aea50c55e4aaa577ac"/>
  <p:tag name="KSO_WM_SLIDE_BACKGROUND_TYPE" val="navigation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d0f185f74cd442c39d2c99959c71f3e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1235a12ceecf4187904fe2803108a552"/>
  <p:tag name="KSO_WM_SLIDE_BACKGROUND_TYPE" val="navigation"/>
</p:tagLst>
</file>

<file path=ppt/tags/tag73.xml><?xml version="1.0" encoding="utf-8"?>
<p:tagLst xmlns:p="http://schemas.openxmlformats.org/presentationml/2006/main">
  <p:tag name="KSO_WM_SLIDE_BACKGROUND_TYPE" val="navigation"/>
</p:tagLst>
</file>

<file path=ppt/tags/tag74.xml><?xml version="1.0" encoding="utf-8"?>
<p:tagLst xmlns:p="http://schemas.openxmlformats.org/presentationml/2006/main">
  <p:tag name="KSO_WM_SLIDE_BACKGROUND_TYPE" val="navigation"/>
</p:tagLst>
</file>

<file path=ppt/tags/tag75.xml><?xml version="1.0" encoding="utf-8"?>
<p:tagLst xmlns:p="http://schemas.openxmlformats.org/presentationml/2006/main">
  <p:tag name="KSO_WM_SLIDE_BACKGROUND_TYPE" val="navigation"/>
</p:tagLst>
</file>

<file path=ppt/tags/tag76.xml><?xml version="1.0" encoding="utf-8"?>
<p:tagLst xmlns:p="http://schemas.openxmlformats.org/presentationml/2006/main">
  <p:tag name="KSO_WM_SLIDE_BACKGROUND_TYPE" val="navigation"/>
</p:tagLst>
</file>

<file path=ppt/tags/tag77.xml><?xml version="1.0" encoding="utf-8"?>
<p:tagLst xmlns:p="http://schemas.openxmlformats.org/presentationml/2006/main">
  <p:tag name="KSO_WM_SLIDE_BACKGROUND_TYPE" val="navigation"/>
</p:tagLst>
</file>

<file path=ppt/tags/tag78.xml><?xml version="1.0" encoding="utf-8"?>
<p:tagLst xmlns:p="http://schemas.openxmlformats.org/presentationml/2006/main">
  <p:tag name="KSO_WM_SLIDE_BACKGROUND_TYPE" val="navigation"/>
</p:tagLst>
</file>

<file path=ppt/tags/tag79.xml><?xml version="1.0" encoding="utf-8"?>
<p:tagLst xmlns:p="http://schemas.openxmlformats.org/presentationml/2006/main">
  <p:tag name="KSO_WM_SLIDE_BACKGROUND_TYPE" val="navigation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80.xml><?xml version="1.0" encoding="utf-8"?>
<p:tagLst xmlns:p="http://schemas.openxmlformats.org/presentationml/2006/main">
  <p:tag name="KSO_WM_SLIDE_BACKGROUND_TYPE" val="navigation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9ff49a0289e4466bac904bd526e66f8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f18acc5dd6344bbd892b428aa54f1228"/>
  <p:tag name="KSO_WM_SLIDE_BACKGROUND_TYPE" val="belt"/>
  <p:tag name="KSO_WM_UNIT_TEXT_FILL_FORE_SCHEMECOLOR_INDEX_BRIGHTNESS" val="0"/>
  <p:tag name="KSO_WM_UNIT_TEXT_FILL_FORE_SCHEMECOLOR_INDEX" val="2"/>
  <p:tag name="KSO_WM_UNIT_TEXT_FILL_TYPE" val="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a4acdc1bb3ac4ebf9bee98e1ddcffbf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563f27db879e4dbd8093238ee75939cd"/>
  <p:tag name="KSO_WM_SLIDE_BACKGROUND_TYPE" val="belt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9071af29f09240b6b5c61d011df5e46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fe82042ff8e4ee29cf4485054c985ca"/>
  <p:tag name="KSO_WM_SLIDE_BACKGROUND_TYPE" val="belt"/>
</p:tagLst>
</file>

<file path=ppt/tags/tag84.xml><?xml version="1.0" encoding="utf-8"?>
<p:tagLst xmlns:p="http://schemas.openxmlformats.org/presentationml/2006/main">
  <p:tag name="KSO_WM_SLIDE_BACKGROUND_TYPE" val="belt"/>
</p:tagLst>
</file>

<file path=ppt/tags/tag85.xml><?xml version="1.0" encoding="utf-8"?>
<p:tagLst xmlns:p="http://schemas.openxmlformats.org/presentationml/2006/main">
  <p:tag name="KSO_WM_SLIDE_BACKGROUND_TYPE" val="belt"/>
</p:tagLst>
</file>

<file path=ppt/tags/tag86.xml><?xml version="1.0" encoding="utf-8"?>
<p:tagLst xmlns:p="http://schemas.openxmlformats.org/presentationml/2006/main">
  <p:tag name="KSO_WM_SLIDE_BACKGROUND_TYPE" val="belt"/>
</p:tagLst>
</file>

<file path=ppt/tags/tag87.xml><?xml version="1.0" encoding="utf-8"?>
<p:tagLst xmlns:p="http://schemas.openxmlformats.org/presentationml/2006/main">
  <p:tag name="KSO_WM_SLIDE_BACKGROUND_TYPE" val="belt"/>
</p:tagLst>
</file>

<file path=ppt/tags/tag88.xml><?xml version="1.0" encoding="utf-8"?>
<p:tagLst xmlns:p="http://schemas.openxmlformats.org/presentationml/2006/main">
  <p:tag name="KSO_WM_SLIDE_BACKGROUND_TYPE" val="belt"/>
</p:tagLst>
</file>

<file path=ppt/tags/tag89.xml><?xml version="1.0" encoding="utf-8"?>
<p:tagLst xmlns:p="http://schemas.openxmlformats.org/presentationml/2006/main">
  <p:tag name="KSO_WM_TEMPLATE_CATEGORY" val="custom"/>
  <p:tag name="KSO_WM_TEMPLATE_INDEX" val="20214209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2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1"/>
  <p:tag name="KSO_WM_UNIT_DEC_AREA_ID" val="32c79a8ce30c442a9d460e07a310d351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f07335287c504b30b272521d55768fe4"/>
</p:tagLst>
</file>

<file path=ppt/tags/tag90.xml><?xml version="1.0" encoding="utf-8"?>
<p:tagLst xmlns:p="http://schemas.openxmlformats.org/presentationml/2006/main">
  <p:tag name="KSO_WM_TEMPLATE_CATEGORY" val="custom"/>
  <p:tag name="KSO_WM_TEMPLATE_INDEX" val="20214209"/>
</p:tagLst>
</file>

<file path=ppt/tags/tag9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14209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14209_1*i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c2177155e97445f3950f290752989e25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be6fa09cc87a43f0a01dbd139fb89382&quot;,&quot;X&quot;:{&quot;Pos&quot;:1},&quot;Y&quot;:{&quot;Pos&quot;:2}},&quot;whChangeMode&quot;:0}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UNIT_DEC_SUPPORTCHANGEPIC" val="0"/>
  <p:tag name="KSO_WM_UNIT_DEC_CHANGEPICRESERVED" val="0"/>
  <p:tag name="KSO_WM_ASSEMBLE_CHIP_INDEX" val="52522d58e7ff4f799ec93cbff49ad77b"/>
  <p:tag name="KSO_WM_UNIT_LINE_FORE_SCHEMECOLOR_INDEX_BRIGHTNESS" val="0.25"/>
  <p:tag name="KSO_WM_UNIT_LINE_FORE_SCHEMECOLOR_INDEX" val="13"/>
  <p:tag name="KSO_WM_UNIT_LINE_FILL_TYPE" val="2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PRESET_TEXT" val="单/击/此/处/添/加/副/标/题/内/容"/>
  <p:tag name="KSO_WM_UNIT_NOCLEAR" val="0"/>
  <p:tag name="KSO_WM_UNIT_VALUE" val="7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18;24;2"/>
  <p:tag name="KSO_WM_UNIT_BLOCK" val="0"/>
  <p:tag name="KSO_WM_UNIT_DEC_AREA_ID" val="e204e8bda20040b5a60fdfc21cf2b136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35"/>
  <p:tag name="KSO_WM_UNIT_TEXT_FILL_FORE_SCHEMECOLOR_INDEX" val="13"/>
  <p:tag name="KSO_WM_UNIT_TEXT_FILL_TYPE" val="1"/>
</p:tagLst>
</file>

<file path=ppt/tags/tag94.xml><?xml version="1.0" encoding="utf-8"?>
<p:tagLst xmlns:p="http://schemas.openxmlformats.org/presentationml/2006/main">
  <p:tag name="KSO_WM_UNIT_ISCONTENTSTITLE" val="0"/>
  <p:tag name="KSO_WM_UNIT_ISNUMDGMTITLE" val="0"/>
  <p:tag name="KSO_WM_UNIT_PRESET_TEXT" val="大数据与人工智能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54;82;4"/>
  <p:tag name="KSO_WM_UNIT_BLOCK" val="0"/>
  <p:tag name="KSO_WM_UNIT_DEC_AREA_ID" val="be6fa09cc87a43f0a01dbd139fb89382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15"/>
  <p:tag name="KSO_WM_UNIT_TEXT_FILL_FORE_SCHEMECOLOR_INDEX" val="13"/>
  <p:tag name="KSO_WM_UNIT_TEXT_FILL_TYPE" val="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14209"/>
  <p:tag name="KSO_WM_SLIDE_ID" val="custom20214209_1"/>
  <p:tag name="KSO_WM_TEMPLATE_SUBCATEGORY" val="21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SLIDE_LAYOUT" val="a_b"/>
  <p:tag name="KSO_WM_SLIDE_LAYOUT_CNT" val="1_1"/>
  <p:tag name="KSO_WM_CHIP_INFOS" val="{&quot;layout_type&quot;:&quot;formiddle3&quot;,&quot;slide_type&quot;:[&quot;title&quot;],&quot;aspect_ratio&quot;:&quot;16:9&quot;}"/>
  <p:tag name="KSO_WM_CHIP_XID" val="5ebe041a0ac41c4a0a52557e"/>
  <p:tag name="KSO_WM_CHIP_FILLPROP" val="[[{&quot;fill_id&quot;:&quot;0fc8cb0b5be24332a6c5a6db9e174d8a&quot;,&quot;fill_align&quot;:&quot;cm&quot;,&quot;text_align&quot;:&quot;cm&quot;,&quot;text_direction&quot;:&quot;horizontal&quot;,&quot;chip_types&quot;:[&quot;text&quot;,&quot;header&quot;]}]]"/>
  <p:tag name="KSO_WM_SLIDE_SIZE" val="700*380"/>
  <p:tag name="KSO_WM_SLIDE_POSITION" val="130*79"/>
  <p:tag name="KSO_WM_CHIP_GROUPID" val="5ebf6661ddc3daf3fef3f760"/>
  <p:tag name="KSO_WM_SLIDE_LAYOUT_INFO" val="{&quot;id&quot;:&quot;2020-11-04T17:52:34&quot;,&quot;maxSize&quot;:{&quot;size1&quot;:53.799636614764182},&quot;minSize&quot;:{&quot;size1&quot;:41.299636614764182},&quot;normalSize&quot;:{&quot;size1&quot;:48.816744127382051},&quot;subLayout&quot;:[{&quot;id&quot;:&quot;2020-11-04T17:52:34&quot;,&quot;margin&quot;:{&quot;bottom&quot;:0.22006478905677795,&quot;left&quot;:4.5896391868591309,&quot;right&quot;:4.5824065208435059,&quot;top&quot;:6.3426165580749512},&quot;type&quot;:0},{&quot;id&quot;:&quot;2020-11-04T17:52:34&quot;,&quot;margin&quot;:{&quot;bottom&quot;:6.3426218032836914,&quot;left&quot;:4.5896391868591309,&quot;right&quot;:4.5824065208435059,&quot;top&quot;:0.43195033073425293},&quot;type&quot;:0}],&quot;type&quot;:0}"/>
  <p:tag name="KSO_WM_SLIDE_BK_DARK_LIGHT" val="2"/>
  <p:tag name="KSO_WM_SLIDE_BACKGROUND_TYPE" val="general"/>
  <p:tag name="KSO_WM_SLIDE_SUPPORT_FEATURE_TYPE" val="0"/>
  <p:tag name="KSO_WM_TEMPLATE_MASTER_THUMB_INDEX" val="12"/>
  <p:tag name="KSO_WM_TEMPLATE_ASSEMBLE_XID" val="5fa279c9a8fc48be8082a57c"/>
  <p:tag name="KSO_WM_TEMPLATE_ASSEMBLE_GROUPID" val="5fa2545858547e52881ef09f"/>
  <p:tag name="KSO_WM_TEMPLATE_THUMBS_INDEX" val="1、7、9、10、11、51"/>
</p:tagLst>
</file>

<file path=ppt/theme/theme1.xml><?xml version="1.0" encoding="utf-8"?>
<a:theme xmlns:a="http://schemas.openxmlformats.org/drawingml/2006/main" name="自定义设计方案">
  <a:themeElements>
    <a:clrScheme name="自定义 37">
      <a:dk1>
        <a:srgbClr val="000000"/>
      </a:dk1>
      <a:lt1>
        <a:srgbClr val="FFFFFF"/>
      </a:lt1>
      <a:dk2>
        <a:srgbClr val="131C21"/>
      </a:dk2>
      <a:lt2>
        <a:srgbClr val="44546A"/>
      </a:lt2>
      <a:accent1>
        <a:srgbClr val="00B0F0"/>
      </a:accent1>
      <a:accent2>
        <a:srgbClr val="8865DB"/>
      </a:accent2>
      <a:accent3>
        <a:srgbClr val="F56A4A"/>
      </a:accent3>
      <a:accent4>
        <a:srgbClr val="2F729B"/>
      </a:accent4>
      <a:accent5>
        <a:srgbClr val="CB3416"/>
      </a:accent5>
      <a:accent6>
        <a:srgbClr val="203864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0F0F0"/>
      </a:dk2>
      <a:lt2>
        <a:srgbClr val="FFFFFF"/>
      </a:lt2>
      <a:accent1>
        <a:srgbClr val="66BAC3"/>
      </a:accent1>
      <a:accent2>
        <a:srgbClr val="60ACD5"/>
      </a:accent2>
      <a:accent3>
        <a:srgbClr val="6B9ADC"/>
      </a:accent3>
      <a:accent4>
        <a:srgbClr val="8587D2"/>
      </a:accent4>
      <a:accent5>
        <a:srgbClr val="A774B5"/>
      </a:accent5>
      <a:accent6>
        <a:srgbClr val="C2658B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1014</Words>
  <Application>WPS 演示</Application>
  <PresentationFormat>自定义</PresentationFormat>
  <Paragraphs>138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汉仪旗黑-85S</vt:lpstr>
      <vt:lpstr>华文细黑</vt:lpstr>
      <vt:lpstr>Arial Unicode MS</vt:lpstr>
      <vt:lpstr>Calibri</vt:lpstr>
      <vt:lpstr>黑体</vt:lpstr>
      <vt:lpstr>自定义设计方案</vt:lpstr>
      <vt:lpstr>1_Office 主题​​</vt:lpstr>
      <vt:lpstr>财务决策实训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第一PPT模板网-WWW.1PPT.COM</dc:creator>
  <dc:description>第一PPT模板网-WWW.1PPT.COM</dc:description>
  <cp:category>第一PPT模板网-WWW.1PPT.COM</cp:category>
  <cp:lastModifiedBy>美圆</cp:lastModifiedBy>
  <cp:revision>293</cp:revision>
  <dcterms:created xsi:type="dcterms:W3CDTF">2015-07-02T02:13:00Z</dcterms:created>
  <dcterms:modified xsi:type="dcterms:W3CDTF">2020-11-22T17:09:22Z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